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838" r:id="rId5"/>
    <p:sldId id="864" r:id="rId6"/>
    <p:sldId id="257" r:id="rId7"/>
    <p:sldId id="258" r:id="rId8"/>
    <p:sldId id="260" r:id="rId9"/>
    <p:sldId id="259" r:id="rId10"/>
    <p:sldId id="261" r:id="rId11"/>
    <p:sldId id="262" r:id="rId12"/>
    <p:sldId id="872" r:id="rId13"/>
    <p:sldId id="840" r:id="rId14"/>
    <p:sldId id="875" r:id="rId15"/>
    <p:sldId id="876" r:id="rId16"/>
    <p:sldId id="878" r:id="rId17"/>
    <p:sldId id="844" r:id="rId18"/>
    <p:sldId id="873" r:id="rId19"/>
    <p:sldId id="874" r:id="rId20"/>
  </p:sldIdLst>
  <p:sldSz cx="12192000" cy="6858000"/>
  <p:notesSz cx="6797675" cy="9926638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CARVELIS Sophie" initials="SS" lastIdx="1" clrIdx="0">
    <p:extLst>
      <p:ext uri="{19B8F6BF-5375-455C-9EA6-DF929625EA0E}">
        <p15:presenceInfo xmlns:p15="http://schemas.microsoft.com/office/powerpoint/2012/main" userId="S-1-5-21-39135681-1402604191-208020174-40342" providerId="AD"/>
      </p:ext>
    </p:extLst>
  </p:cmAuthor>
  <p:cmAuthor id="2" name="GERARD Lyonel" initials="GL" lastIdx="1" clrIdx="1">
    <p:extLst>
      <p:ext uri="{19B8F6BF-5375-455C-9EA6-DF929625EA0E}">
        <p15:presenceInfo xmlns:p15="http://schemas.microsoft.com/office/powerpoint/2012/main" userId="S::lgerard@regionpaca.fr::a490b5f8-a83d-4874-9311-1484b7aea61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6ECA"/>
    <a:srgbClr val="F4C42C"/>
    <a:srgbClr val="8A1F5A"/>
    <a:srgbClr val="000000"/>
    <a:srgbClr val="FF99FF"/>
    <a:srgbClr val="FFEAA0"/>
    <a:srgbClr val="CB4F88"/>
    <a:srgbClr val="D3E7DF"/>
    <a:srgbClr val="00FFFF"/>
    <a:srgbClr val="D3B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D083AE6-46FA-4A59-8FB0-9F97EB10719F}" styleName="Style léger 3 - Accentuation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Style léger 2 - Accentuation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12C8C85-51F0-491E-9774-3900AFEF0FD7}" styleName="Style léger 2 - Accentuation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E9639D4-E3E2-4D34-9284-5A2195B3D0D7}" styleName="Style clair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E171933-4619-4E11-9A3F-F7608DF75F80}" styleName="Style moyen 1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0A1B5D5-9B99-4C35-A422-299274C87663}" styleName="Style moyen 1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89277" autoAdjust="0"/>
  </p:normalViewPr>
  <p:slideViewPr>
    <p:cSldViewPr snapToGrid="0">
      <p:cViewPr varScale="1">
        <p:scale>
          <a:sx n="102" d="100"/>
          <a:sy n="102" d="100"/>
        </p:scale>
        <p:origin x="96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9748" cy="2680107"/>
          </a:xfrm>
          <a:prstGeom prst="rect">
            <a:avLst/>
          </a:prstGeom>
        </p:spPr>
        <p:txBody>
          <a:bodyPr vert="horz" lIns="175848" tIns="87924" rIns="175848" bIns="87924" rtlCol="0"/>
          <a:lstStyle>
            <a:lvl1pPr algn="l" eaLnBrk="1" hangingPunct="1">
              <a:defRPr sz="23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16574" y="0"/>
            <a:ext cx="2919748" cy="2680107"/>
          </a:xfrm>
          <a:prstGeom prst="rect">
            <a:avLst/>
          </a:prstGeom>
        </p:spPr>
        <p:txBody>
          <a:bodyPr vert="horz" wrap="square" lIns="175848" tIns="87924" rIns="175848" bIns="8792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300"/>
            </a:lvl1pPr>
          </a:lstStyle>
          <a:p>
            <a:pPr>
              <a:defRPr/>
            </a:pPr>
            <a:fld id="{1CD9996E-2829-48FB-9ECB-80F90C936308}" type="datetimeFigureOut">
              <a:rPr lang="fr-FR" altLang="fr-FR"/>
              <a:pPr>
                <a:defRPr/>
              </a:pPr>
              <a:t>13/09/2022</a:t>
            </a:fld>
            <a:endParaRPr lang="fr-FR" alt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50912723"/>
            <a:ext cx="2919748" cy="2680107"/>
          </a:xfrm>
          <a:prstGeom prst="rect">
            <a:avLst/>
          </a:prstGeom>
        </p:spPr>
        <p:txBody>
          <a:bodyPr vert="horz" lIns="175848" tIns="87924" rIns="175848" bIns="87924" rtlCol="0" anchor="b"/>
          <a:lstStyle>
            <a:lvl1pPr algn="l" eaLnBrk="1" hangingPunct="1">
              <a:defRPr sz="23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16574" y="50912723"/>
            <a:ext cx="2919748" cy="2680107"/>
          </a:xfrm>
          <a:prstGeom prst="rect">
            <a:avLst/>
          </a:prstGeom>
        </p:spPr>
        <p:txBody>
          <a:bodyPr vert="horz" wrap="square" lIns="175848" tIns="87924" rIns="175848" bIns="8792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2300"/>
            </a:lvl1pPr>
          </a:lstStyle>
          <a:p>
            <a:pPr>
              <a:defRPr/>
            </a:pPr>
            <a:fld id="{E9CAB391-EC00-4C8B-9D7F-92A29684C8A8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5899862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19748" cy="268010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75848" tIns="87924" rIns="175848" bIns="8792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6574" y="0"/>
            <a:ext cx="2919748" cy="268010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75848" tIns="87924" rIns="175848" bIns="8792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-14498638" y="4019550"/>
            <a:ext cx="35734626" cy="20100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789" y="25461015"/>
            <a:ext cx="5390304" cy="2412095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75848" tIns="87924" rIns="175848" bIns="879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noProof="0"/>
              <a:t>Cliquez pour modifier les styles du texte du masque</a:t>
            </a:r>
          </a:p>
          <a:p>
            <a:pPr lvl="1"/>
            <a:r>
              <a:rPr lang="fr-FR" altLang="fr-FR" noProof="0"/>
              <a:t>Deuxième niveau</a:t>
            </a:r>
          </a:p>
          <a:p>
            <a:pPr lvl="2"/>
            <a:r>
              <a:rPr lang="fr-FR" altLang="fr-FR" noProof="0"/>
              <a:t>Troisième niveau</a:t>
            </a:r>
          </a:p>
          <a:p>
            <a:pPr lvl="3"/>
            <a:r>
              <a:rPr lang="fr-FR" altLang="fr-FR" noProof="0"/>
              <a:t>Quatrième niveau</a:t>
            </a:r>
          </a:p>
          <a:p>
            <a:pPr lvl="4"/>
            <a:r>
              <a:rPr lang="fr-FR" altLang="fr-FR" noProof="0"/>
              <a:t>Cinquième niveau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50912723"/>
            <a:ext cx="2919748" cy="268010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75848" tIns="87924" rIns="175848" bIns="8792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2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6574" y="50912723"/>
            <a:ext cx="2919748" cy="268010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75848" tIns="87924" rIns="175848" bIns="8792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2300"/>
            </a:lvl1pPr>
          </a:lstStyle>
          <a:p>
            <a:pPr>
              <a:defRPr/>
            </a:pPr>
            <a:fld id="{042C9EA3-4F78-43C0-90CD-2B999B5B87C1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7623215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anose="020B0600070205080204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23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1428767" indent="-549526">
              <a:spcBef>
                <a:spcPct val="30000"/>
              </a:spcBef>
              <a:defRPr sz="23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2198103" indent="-439621">
              <a:spcBef>
                <a:spcPct val="30000"/>
              </a:spcBef>
              <a:defRPr sz="23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3077345" indent="-439621">
              <a:spcBef>
                <a:spcPct val="30000"/>
              </a:spcBef>
              <a:defRPr sz="23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3956586" indent="-439621">
              <a:spcBef>
                <a:spcPct val="30000"/>
              </a:spcBef>
              <a:defRPr sz="23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4835827" indent="-439621" eaLnBrk="0" fontAlgn="base" hangingPunct="0">
              <a:spcBef>
                <a:spcPct val="3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5715069" indent="-439621" eaLnBrk="0" fontAlgn="base" hangingPunct="0">
              <a:spcBef>
                <a:spcPct val="3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6594310" indent="-439621" eaLnBrk="0" fontAlgn="base" hangingPunct="0">
              <a:spcBef>
                <a:spcPct val="3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7473551" indent="-439621" eaLnBrk="0" fontAlgn="base" hangingPunct="0">
              <a:spcBef>
                <a:spcPct val="3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608B41E-5316-45B2-8AF5-6044F5F7838D}" type="slidenum">
              <a:rPr lang="fr-FR" altLang="fr-FR" smtClean="0"/>
              <a:pPr>
                <a:spcBef>
                  <a:spcPct val="0"/>
                </a:spcBef>
              </a:pPr>
              <a:t>1</a:t>
            </a:fld>
            <a:endParaRPr lang="fr-FR" altLang="fr-FR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498638" y="4019550"/>
            <a:ext cx="35734626" cy="20100925"/>
          </a:xfrm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fr-FR"/>
          </a:p>
        </p:txBody>
      </p:sp>
    </p:spTree>
    <p:extLst>
      <p:ext uri="{BB962C8B-B14F-4D97-AF65-F5344CB8AC3E}">
        <p14:creationId xmlns:p14="http://schemas.microsoft.com/office/powerpoint/2010/main" val="1184512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aseline="0">
                <a:solidFill>
                  <a:srgbClr val="003399"/>
                </a:solidFill>
                <a:latin typeface="Montserrat Hairline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 sz="2400" baseline="0">
                <a:solidFill>
                  <a:srgbClr val="003399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3873344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003399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52302E-BFCB-488D-9731-09A7B27D5ACA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76277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 baseline="0">
                <a:solidFill>
                  <a:srgbClr val="003399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FD568B-BE23-484B-83C5-6DF82D75B40E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68413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 baseline="0">
                <a:solidFill>
                  <a:srgbClr val="00339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l-GR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D2910-0DA3-4F78-8A0A-3F708262B137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803390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 baseline="0">
                <a:solidFill>
                  <a:srgbClr val="00339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Espace réservé de la dat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0D874-1D12-4266-AC61-25165E28243F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774097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EBC2E5-3152-45B5-AE4E-CB4ACF05EC40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52853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7C9DF-D696-4B6E-A0AD-4DD47AE6FD83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43665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400" baseline="0">
                <a:solidFill>
                  <a:srgbClr val="003399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917032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230018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110332"/>
          </a:xfrm>
        </p:spPr>
        <p:txBody>
          <a:bodyPr anchor="t"/>
          <a:lstStyle>
            <a:lvl1pPr algn="l">
              <a:defRPr sz="3000" b="1" cap="all" baseline="0">
                <a:solidFill>
                  <a:srgbClr val="003399"/>
                </a:solidFill>
                <a:latin typeface="Verdana" panose="020B060403050404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36134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none" baseline="0">
                <a:solidFill>
                  <a:srgbClr val="003399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39890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39890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574655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003399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296457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219466" y="2288293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054894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003399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977123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8670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 baseline="0">
                <a:solidFill>
                  <a:srgbClr val="003399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31619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2607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717048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 baseline="0">
                <a:solidFill>
                  <a:srgbClr val="003399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599293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B5BC353-8783-4439-AC1E-3C53EEA48926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29"/>
            <a:ext cx="12192000" cy="6843742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3399"/>
          </a:solidFill>
          <a:latin typeface="Verdana" panose="020B0604030504040204" pitchFamily="34" charset="0"/>
          <a:ea typeface="MS PGothic" panose="020B0600070205080204" pitchFamily="34" charset="-128"/>
          <a:cs typeface="Montserrat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3399"/>
          </a:solidFill>
          <a:latin typeface="Verdana" panose="020B0604030504040204" pitchFamily="34" charset="0"/>
          <a:ea typeface="MS PGothic" panose="020B0600070205080204" pitchFamily="34" charset="-128"/>
          <a:cs typeface="Montserra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3399"/>
          </a:solidFill>
          <a:latin typeface="Verdana" panose="020B0604030504040204" pitchFamily="34" charset="0"/>
          <a:ea typeface="MS PGothic" panose="020B0600070205080204" pitchFamily="34" charset="-128"/>
          <a:cs typeface="Montserra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3399"/>
          </a:solidFill>
          <a:latin typeface="Verdana" panose="020B0604030504040204" pitchFamily="34" charset="0"/>
          <a:ea typeface="MS PGothic" panose="020B0600070205080204" pitchFamily="34" charset="-128"/>
          <a:cs typeface="Montserra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3399"/>
          </a:solidFill>
          <a:latin typeface="Verdana" panose="020B0604030504040204" pitchFamily="34" charset="0"/>
          <a:ea typeface="MS PGothic" panose="020B0600070205080204" pitchFamily="34" charset="-128"/>
          <a:cs typeface="Montserrat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sharemed.ocean.mt/sicilychannel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haremed.ocean.mt/sicilychannel/" TargetMode="External"/><Relationship Id="rId7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6" r="5268" b="18628"/>
          <a:stretch/>
        </p:blipFill>
        <p:spPr>
          <a:xfrm>
            <a:off x="11691" y="-1"/>
            <a:ext cx="12240000" cy="685800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0" y="5990894"/>
            <a:ext cx="61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  <a:latin typeface="+mn-lt"/>
              </a:rPr>
              <a:t>Programme</a:t>
            </a:r>
            <a:r>
              <a:rPr lang="en-US" sz="1200" dirty="0">
                <a:solidFill>
                  <a:schemeClr val="bg1"/>
                </a:solidFill>
                <a:latin typeface="+mn-lt"/>
              </a:rPr>
              <a:t> co-financed by the </a:t>
            </a:r>
            <a:br>
              <a:rPr lang="en-US" sz="1200" dirty="0">
                <a:solidFill>
                  <a:schemeClr val="bg1"/>
                </a:solidFill>
                <a:latin typeface="+mn-lt"/>
              </a:rPr>
            </a:br>
            <a:r>
              <a:rPr lang="en-US" sz="1200" dirty="0">
                <a:solidFill>
                  <a:schemeClr val="bg1"/>
                </a:solidFill>
                <a:latin typeface="+mn-lt"/>
              </a:rPr>
              <a:t>European Regional Development Fund</a:t>
            </a:r>
            <a:endParaRPr lang="fr-FR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986777" y="5995658"/>
            <a:ext cx="61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  <a:latin typeface="+mn-lt"/>
              </a:rPr>
              <a:t>Programme cofinancé par le Fonds </a:t>
            </a:r>
            <a:br>
              <a:rPr lang="fr-FR" sz="1200" dirty="0">
                <a:solidFill>
                  <a:schemeClr val="bg1"/>
                </a:solidFill>
                <a:latin typeface="+mn-lt"/>
              </a:rPr>
            </a:br>
            <a:r>
              <a:rPr lang="fr-FR" sz="1200" dirty="0">
                <a:solidFill>
                  <a:schemeClr val="bg1"/>
                </a:solidFill>
                <a:latin typeface="+mn-lt"/>
              </a:rPr>
              <a:t>européen de développement régional</a:t>
            </a:r>
          </a:p>
        </p:txBody>
      </p:sp>
      <p:sp>
        <p:nvSpPr>
          <p:cNvPr id="8" name="Zone de texte 11"/>
          <p:cNvSpPr txBox="1"/>
          <p:nvPr/>
        </p:nvSpPr>
        <p:spPr>
          <a:xfrm>
            <a:off x="1270427" y="2981115"/>
            <a:ext cx="9722528" cy="3061467"/>
          </a:xfrm>
          <a:prstGeom prst="rect">
            <a:avLst/>
          </a:prstGeom>
          <a:gradFill flip="none" rotWithShape="1">
            <a:gsLst>
              <a:gs pos="87000">
                <a:srgbClr val="003399">
                  <a:shade val="30000"/>
                  <a:satMod val="115000"/>
                  <a:alpha val="0"/>
                </a:srgbClr>
              </a:gs>
              <a:gs pos="0">
                <a:srgbClr val="003399">
                  <a:shade val="675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28575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3810" algn="ctr">
              <a:spcBef>
                <a:spcPts val="50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EDC62B"/>
                </a:solidFill>
                <a:ea typeface="Times New Roman" panose="02020603050405020304" pitchFamily="18" charset="0"/>
              </a:rPr>
              <a:t>The SHAREMED Study Site </a:t>
            </a:r>
          </a:p>
          <a:p>
            <a:pPr marR="3810" algn="ctr">
              <a:spcBef>
                <a:spcPts val="50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EDC62B"/>
                </a:solidFill>
                <a:ea typeface="Times New Roman" panose="02020603050405020304" pitchFamily="18" charset="0"/>
              </a:rPr>
              <a:t>concept and portals</a:t>
            </a:r>
          </a:p>
          <a:p>
            <a:pPr marR="3810" algn="ctr">
              <a:spcBef>
                <a:spcPts val="500"/>
              </a:spcBef>
              <a:spcAft>
                <a:spcPts val="0"/>
              </a:spcAft>
            </a:pPr>
            <a:endParaRPr lang="hr-HR" sz="2000" b="1" dirty="0">
              <a:solidFill>
                <a:srgbClr val="EDC62B"/>
              </a:solidFill>
              <a:ea typeface="Times New Roman" panose="02020603050405020304" pitchFamily="18" charset="0"/>
              <a:cs typeface="Verdana"/>
            </a:endParaRPr>
          </a:p>
          <a:p>
            <a:pPr marR="3810" algn="ctr">
              <a:spcBef>
                <a:spcPts val="50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EDC62B"/>
                </a:solidFill>
                <a:ea typeface="Times New Roman" panose="02020603050405020304" pitchFamily="18" charset="0"/>
                <a:cs typeface="Verdana"/>
              </a:rPr>
              <a:t>University of Malta – Sicily Channel Study Site</a:t>
            </a:r>
          </a:p>
          <a:p>
            <a:pPr marR="3810" algn="ctr">
              <a:spcBef>
                <a:spcPts val="50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EDC62B"/>
                </a:solidFill>
                <a:ea typeface="Times New Roman" panose="02020603050405020304" pitchFamily="18" charset="0"/>
                <a:cs typeface="Verdana"/>
              </a:rPr>
              <a:t>Portal </a:t>
            </a:r>
          </a:p>
          <a:p>
            <a:pPr marR="3810" algn="ctr">
              <a:spcBef>
                <a:spcPts val="50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EDC62B"/>
                </a:solidFill>
                <a:ea typeface="Times New Roman" panose="02020603050405020304" pitchFamily="18" charset="0"/>
                <a:cs typeface="Verdana"/>
              </a:rPr>
              <a:t>Dr Anthony Galea</a:t>
            </a:r>
          </a:p>
          <a:p>
            <a:pPr marR="3810" algn="ctr">
              <a:spcBef>
                <a:spcPts val="50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EDC62B"/>
                </a:solidFill>
                <a:ea typeface="Times New Roman" panose="02020603050405020304" pitchFamily="18" charset="0"/>
                <a:cs typeface="Verdana"/>
              </a:rPr>
              <a:t>Oceanography Malta Research Group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0EEFA7-0CD8-4BDF-8A40-AC37DE25DF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65"/>
            <a:ext cx="2933367" cy="1431483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9F53EACC-96CD-4A3A-8CEC-94F9705F6F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7657103"/>
              </p:ext>
            </p:extLst>
          </p:nvPr>
        </p:nvGraphicFramePr>
        <p:xfrm>
          <a:off x="9942457" y="3006789"/>
          <a:ext cx="2320925" cy="1114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2320713" imgH="1114213" progId="Acrobat.Document.DC">
                  <p:embed/>
                </p:oleObj>
              </mc:Choice>
              <mc:Fallback>
                <p:oleObj name="Acrobat Document" r:id="rId5" imgW="2320713" imgH="1114213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942457" y="3006789"/>
                        <a:ext cx="2320925" cy="1114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8B6943-CAE9-47D2-AE88-9C35F443A4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819" y="6195015"/>
            <a:ext cx="1708725" cy="833858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DC383FD-2694-4830-BD79-A934BDEC9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5544" y="52101"/>
            <a:ext cx="19050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4A898E5-A345-4AA8-AC8A-5D343D791F7B}"/>
              </a:ext>
            </a:extLst>
          </p:cNvPr>
          <p:cNvSpPr txBox="1"/>
          <p:nvPr/>
        </p:nvSpPr>
        <p:spPr>
          <a:xfrm>
            <a:off x="194514" y="1686235"/>
            <a:ext cx="11830930" cy="25292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latin typeface="+mn-lt"/>
              </a:rPr>
              <a:t>Some of the deliverables:</a:t>
            </a:r>
          </a:p>
          <a:p>
            <a:pPr>
              <a:lnSpc>
                <a:spcPct val="150000"/>
              </a:lnSpc>
            </a:pPr>
            <a:r>
              <a:rPr lang="en-GB" b="1" dirty="0">
                <a:latin typeface="+mn-lt"/>
              </a:rPr>
              <a:t>4.3.1 - </a:t>
            </a:r>
            <a:r>
              <a:rPr lang="en-GB" b="1" u="sng" dirty="0">
                <a:latin typeface="+mn-lt"/>
              </a:rPr>
              <a:t>Atlas</a:t>
            </a:r>
            <a:r>
              <a:rPr lang="en-GB" b="1" dirty="0">
                <a:latin typeface="+mn-lt"/>
              </a:rPr>
              <a:t> of ecosystem status, pressures and environmental hazard index</a:t>
            </a:r>
          </a:p>
          <a:p>
            <a:pPr>
              <a:lnSpc>
                <a:spcPct val="150000"/>
              </a:lnSpc>
            </a:pPr>
            <a:r>
              <a:rPr lang="en-GB" b="1" dirty="0">
                <a:latin typeface="+mn-lt"/>
              </a:rPr>
              <a:t>4.4.1 - Common </a:t>
            </a:r>
            <a:r>
              <a:rPr lang="en-GB" b="1" u="sng" dirty="0">
                <a:latin typeface="+mn-lt"/>
              </a:rPr>
              <a:t>portals</a:t>
            </a:r>
            <a:r>
              <a:rPr lang="en-GB" b="1" dirty="0">
                <a:latin typeface="+mn-lt"/>
              </a:rPr>
              <a:t> for the transnational pilot sites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+mn-lt"/>
              </a:rPr>
              <a:t>4.5.1 - Implementation of the </a:t>
            </a:r>
            <a:r>
              <a:rPr lang="en-US" b="1" u="sng" dirty="0">
                <a:latin typeface="+mn-lt"/>
              </a:rPr>
              <a:t>relocatable short-term forecasting system</a:t>
            </a:r>
            <a:r>
              <a:rPr lang="en-US" b="1" dirty="0">
                <a:latin typeface="+mn-lt"/>
              </a:rPr>
              <a:t> to study sites</a:t>
            </a:r>
          </a:p>
          <a:p>
            <a:pPr>
              <a:lnSpc>
                <a:spcPct val="150000"/>
              </a:lnSpc>
            </a:pPr>
            <a:endParaRPr lang="en-GB" b="1" dirty="0">
              <a:latin typeface="+mn-lt"/>
            </a:endParaRPr>
          </a:p>
          <a:p>
            <a:pPr>
              <a:lnSpc>
                <a:spcPct val="150000"/>
              </a:lnSpc>
            </a:pPr>
            <a:endParaRPr lang="en-GB" b="1" dirty="0"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B5CAF8-0F08-4731-80FB-5BB6F4C5C282}"/>
              </a:ext>
            </a:extLst>
          </p:cNvPr>
          <p:cNvSpPr txBox="1"/>
          <p:nvPr/>
        </p:nvSpPr>
        <p:spPr>
          <a:xfrm>
            <a:off x="584462" y="274777"/>
            <a:ext cx="87655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b="1" dirty="0">
                <a:latin typeface="+mj-lt"/>
              </a:rPr>
              <a:t>Sicily Channel Study Site</a:t>
            </a:r>
          </a:p>
        </p:txBody>
      </p:sp>
    </p:spTree>
    <p:extLst>
      <p:ext uri="{BB962C8B-B14F-4D97-AF65-F5344CB8AC3E}">
        <p14:creationId xmlns:p14="http://schemas.microsoft.com/office/powerpoint/2010/main" val="1216941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C86F40-2D80-4E76-BE9B-9C99EA63AE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819" y="6195015"/>
            <a:ext cx="1708725" cy="8338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D50E6A-6C06-42A6-985D-CF4C3A2592B8}"/>
              </a:ext>
            </a:extLst>
          </p:cNvPr>
          <p:cNvSpPr txBox="1"/>
          <p:nvPr/>
        </p:nvSpPr>
        <p:spPr>
          <a:xfrm>
            <a:off x="584462" y="274777"/>
            <a:ext cx="1045670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latin typeface="+mj-lt"/>
              </a:rPr>
              <a:t>Sicily Channel Study Site</a:t>
            </a:r>
          </a:p>
          <a:p>
            <a:r>
              <a:rPr lang="en-GB" sz="4800" b="1" dirty="0">
                <a:solidFill>
                  <a:srgbClr val="FF0000"/>
                </a:solidFill>
                <a:latin typeface="+mj-lt"/>
              </a:rPr>
              <a:t>ATLAS          </a:t>
            </a:r>
            <a:r>
              <a:rPr lang="en-GB" sz="3200" b="1" dirty="0">
                <a:solidFill>
                  <a:srgbClr val="FF0000"/>
                </a:solidFill>
                <a:latin typeface="+mj-lt"/>
              </a:rPr>
              <a:t>sharemed.ocean.mt/atlas</a:t>
            </a:r>
            <a:endParaRPr lang="en-GB" sz="4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8B37DA5-E145-4784-80A2-AEFE21218DAA}"/>
              </a:ext>
            </a:extLst>
          </p:cNvPr>
          <p:cNvSpPr/>
          <p:nvPr/>
        </p:nvSpPr>
        <p:spPr>
          <a:xfrm>
            <a:off x="584461" y="4102129"/>
            <a:ext cx="113168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850" indent="-450850"/>
            <a:r>
              <a:rPr lang="en-US" dirty="0">
                <a:latin typeface="+mn-lt"/>
              </a:rPr>
              <a:t>University of Malta coordinated the </a:t>
            </a:r>
            <a:r>
              <a:rPr lang="en-US" u="sng" dirty="0">
                <a:latin typeface="+mn-lt"/>
              </a:rPr>
              <a:t>production of data layers on the </a:t>
            </a:r>
            <a:r>
              <a:rPr lang="en-US" b="1" u="sng" dirty="0">
                <a:latin typeface="+mn-lt"/>
              </a:rPr>
              <a:t>atlas</a:t>
            </a:r>
            <a:r>
              <a:rPr lang="en-US" u="sng" dirty="0">
                <a:latin typeface="+mn-lt"/>
              </a:rPr>
              <a:t> </a:t>
            </a:r>
            <a:r>
              <a:rPr lang="en-US" dirty="0">
                <a:latin typeface="+mn-lt"/>
              </a:rPr>
              <a:t>especially in connection with marine heat waves.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611798-95BA-486D-93BA-CDF238802FA7}"/>
              </a:ext>
            </a:extLst>
          </p:cNvPr>
          <p:cNvSpPr txBox="1"/>
          <p:nvPr/>
        </p:nvSpPr>
        <p:spPr>
          <a:xfrm>
            <a:off x="609600" y="1995742"/>
            <a:ext cx="10972800" cy="15261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latin typeface="+mn-lt"/>
              </a:rPr>
              <a:t>4.3.1 - </a:t>
            </a:r>
            <a:r>
              <a:rPr lang="en-GB" b="1" u="sng" dirty="0">
                <a:latin typeface="+mn-lt"/>
              </a:rPr>
              <a:t>Atlas</a:t>
            </a:r>
            <a:r>
              <a:rPr lang="en-GB" b="1" dirty="0">
                <a:latin typeface="+mn-lt"/>
              </a:rPr>
              <a:t> of ecosystem status, pressures and environmental hazard index</a:t>
            </a:r>
          </a:p>
          <a:p>
            <a:pPr>
              <a:lnSpc>
                <a:spcPct val="150000"/>
              </a:lnSpc>
            </a:pPr>
            <a:endParaRPr lang="en-GB" b="1" dirty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+mn-lt"/>
              </a:rPr>
              <a:t>[Serena Zunino, </a:t>
            </a:r>
            <a:r>
              <a:rPr lang="en-GB" sz="1400" b="1" dirty="0" err="1">
                <a:latin typeface="+mn-lt"/>
              </a:rPr>
              <a:t>Donata</a:t>
            </a:r>
            <a:r>
              <a:rPr lang="en-GB" sz="1400" b="1" dirty="0">
                <a:latin typeface="+mn-lt"/>
              </a:rPr>
              <a:t> </a:t>
            </a:r>
            <a:r>
              <a:rPr lang="en-GB" sz="1400" b="1" dirty="0" err="1">
                <a:latin typeface="+mn-lt"/>
              </a:rPr>
              <a:t>Canu</a:t>
            </a:r>
            <a:r>
              <a:rPr lang="en-GB" sz="1400" b="1" dirty="0">
                <a:latin typeface="+mn-lt"/>
              </a:rPr>
              <a:t>, Monica </a:t>
            </a:r>
            <a:r>
              <a:rPr lang="en-GB" sz="1400" b="1" dirty="0" err="1">
                <a:latin typeface="+mn-lt"/>
              </a:rPr>
              <a:t>Previati</a:t>
            </a:r>
            <a:r>
              <a:rPr lang="en-GB" sz="1400" b="1" dirty="0">
                <a:latin typeface="+mn-lt"/>
              </a:rPr>
              <a:t>, Audrey Zammit, Ankita </a:t>
            </a:r>
            <a:r>
              <a:rPr lang="en-GB" sz="1400" b="1" dirty="0" err="1">
                <a:latin typeface="+mn-lt"/>
              </a:rPr>
              <a:t>Misra</a:t>
            </a:r>
            <a:r>
              <a:rPr lang="en-GB" sz="1400" b="1" dirty="0">
                <a:latin typeface="+mn-lt"/>
              </a:rPr>
              <a:t>, Raisa Galea, Elena </a:t>
            </a:r>
            <a:r>
              <a:rPr lang="en-GB" sz="1400" b="1" dirty="0" err="1">
                <a:latin typeface="+mn-lt"/>
              </a:rPr>
              <a:t>Zhuk</a:t>
            </a:r>
            <a:r>
              <a:rPr lang="en-GB" sz="1400" b="1" dirty="0">
                <a:latin typeface="+mn-lt"/>
              </a:rPr>
              <a:t>, Anthony Galea]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DD1D685-4F95-400C-8A28-16AF75E4A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5544" y="52101"/>
            <a:ext cx="19050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529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C86F40-2D80-4E76-BE9B-9C99EA63AE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819" y="6195015"/>
            <a:ext cx="1708725" cy="833858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BDD1D685-4F95-400C-8A28-16AF75E4A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5544" y="52101"/>
            <a:ext cx="19050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DA39F6F4-E782-402B-B257-081059FD1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24517"/>
            <a:ext cx="9144000" cy="418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6AD9231-EDEF-4959-A22E-FEC7D511652C}"/>
              </a:ext>
            </a:extLst>
          </p:cNvPr>
          <p:cNvSpPr/>
          <p:nvPr/>
        </p:nvSpPr>
        <p:spPr>
          <a:xfrm>
            <a:off x="117328" y="3279923"/>
            <a:ext cx="24451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Yearly </a:t>
            </a:r>
          </a:p>
          <a:p>
            <a:r>
              <a:rPr lang="en-US" dirty="0"/>
              <a:t>Marine Heat Waves selection (2019, Total)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FAC1E5-F403-424B-AA5F-DC986278E0EE}"/>
              </a:ext>
            </a:extLst>
          </p:cNvPr>
          <p:cNvSpPr txBox="1"/>
          <p:nvPr/>
        </p:nvSpPr>
        <p:spPr>
          <a:xfrm>
            <a:off x="584462" y="274777"/>
            <a:ext cx="1045670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latin typeface="+mj-lt"/>
              </a:rPr>
              <a:t>Sicily Channel Study Site</a:t>
            </a:r>
          </a:p>
          <a:p>
            <a:r>
              <a:rPr lang="en-GB" sz="4800" b="1" dirty="0">
                <a:solidFill>
                  <a:srgbClr val="FF0000"/>
                </a:solidFill>
                <a:latin typeface="+mj-lt"/>
              </a:rPr>
              <a:t>ATLAS          </a:t>
            </a:r>
            <a:r>
              <a:rPr lang="en-GB" sz="3200" b="1" dirty="0">
                <a:solidFill>
                  <a:srgbClr val="FF0000"/>
                </a:solidFill>
                <a:latin typeface="+mj-lt"/>
              </a:rPr>
              <a:t>sharemed.ocean.mt/atlas</a:t>
            </a:r>
            <a:endParaRPr lang="en-GB" sz="48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82594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C86F40-2D80-4E76-BE9B-9C99EA63AE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819" y="6195015"/>
            <a:ext cx="1708725" cy="833858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BDD1D685-4F95-400C-8A28-16AF75E4A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5544" y="52101"/>
            <a:ext cx="19050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2B6846FF-0A61-4DE3-859C-8022B6C0B1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 t="7096"/>
          <a:stretch/>
        </p:blipFill>
        <p:spPr bwMode="auto">
          <a:xfrm>
            <a:off x="4046806" y="1533775"/>
            <a:ext cx="8065449" cy="4173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B86257C-810B-4A1D-A4DF-DB87D7D24CBE}"/>
              </a:ext>
            </a:extLst>
          </p:cNvPr>
          <p:cNvSpPr/>
          <p:nvPr/>
        </p:nvSpPr>
        <p:spPr>
          <a:xfrm>
            <a:off x="117323" y="2999785"/>
            <a:ext cx="35136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Time series plot for 2019,</a:t>
            </a:r>
          </a:p>
          <a:p>
            <a:r>
              <a:rPr lang="en-US" dirty="0"/>
              <a:t>Total at point  33.949N, 12.639E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1E1371-CE0A-49E4-825E-9D03636883EA}"/>
              </a:ext>
            </a:extLst>
          </p:cNvPr>
          <p:cNvSpPr txBox="1"/>
          <p:nvPr/>
        </p:nvSpPr>
        <p:spPr>
          <a:xfrm>
            <a:off x="584462" y="274777"/>
            <a:ext cx="1045670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latin typeface="+mj-lt"/>
              </a:rPr>
              <a:t>Sicily Channel Study Site</a:t>
            </a:r>
          </a:p>
          <a:p>
            <a:r>
              <a:rPr lang="en-GB" sz="4800" b="1" dirty="0">
                <a:solidFill>
                  <a:srgbClr val="FF0000"/>
                </a:solidFill>
                <a:latin typeface="+mj-lt"/>
              </a:rPr>
              <a:t>ATLAS          </a:t>
            </a:r>
            <a:r>
              <a:rPr lang="en-GB" sz="3200" b="1" dirty="0">
                <a:solidFill>
                  <a:srgbClr val="FF0000"/>
                </a:solidFill>
                <a:latin typeface="+mj-lt"/>
              </a:rPr>
              <a:t>sharemed.ocean.mt/atlas</a:t>
            </a:r>
            <a:endParaRPr lang="en-GB" sz="48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628719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8B6943-CAE9-47D2-AE88-9C35F443A4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819" y="6195015"/>
            <a:ext cx="1708725" cy="833858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DC383FD-2694-4830-BD79-A934BDEC9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5544" y="52101"/>
            <a:ext cx="19050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5B5CAF8-0F08-4731-80FB-5BB6F4C5C282}"/>
              </a:ext>
            </a:extLst>
          </p:cNvPr>
          <p:cNvSpPr txBox="1"/>
          <p:nvPr/>
        </p:nvSpPr>
        <p:spPr>
          <a:xfrm>
            <a:off x="584462" y="274777"/>
            <a:ext cx="660789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latin typeface="+mj-lt"/>
              </a:rPr>
              <a:t>Sicily Channel Study Site</a:t>
            </a:r>
          </a:p>
          <a:p>
            <a:r>
              <a:rPr lang="en-GB" sz="4800" b="1" dirty="0">
                <a:solidFill>
                  <a:srgbClr val="FF0000"/>
                </a:solidFill>
                <a:latin typeface="+mj-lt"/>
              </a:rPr>
              <a:t>BGC MODEL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43FCC4-7781-46AF-A927-682A2E89AC6F}"/>
              </a:ext>
            </a:extLst>
          </p:cNvPr>
          <p:cNvSpPr txBox="1"/>
          <p:nvPr/>
        </p:nvSpPr>
        <p:spPr>
          <a:xfrm>
            <a:off x="302544" y="3720615"/>
            <a:ext cx="113096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+mn-lt"/>
              </a:rPr>
              <a:t>University of Malta was coordinating local staff to engage with support of Stefano </a:t>
            </a:r>
            <a:r>
              <a:rPr lang="en-US" dirty="0" err="1">
                <a:latin typeface="+mn-lt"/>
              </a:rPr>
              <a:t>Querin</a:t>
            </a:r>
            <a:r>
              <a:rPr lang="en-US" dirty="0">
                <a:latin typeface="+mn-lt"/>
              </a:rPr>
              <a:t> to implement this </a:t>
            </a:r>
            <a:r>
              <a:rPr lang="en-US" u="sng" dirty="0">
                <a:latin typeface="+mn-lt"/>
              </a:rPr>
              <a:t>operational model </a:t>
            </a:r>
            <a:r>
              <a:rPr lang="en-US" dirty="0">
                <a:latin typeface="+mn-lt"/>
              </a:rPr>
              <a:t>at two resolutions in the Sicily Channel. Execution of this task is linked to the setting up of a </a:t>
            </a:r>
            <a:r>
              <a:rPr lang="en-US" u="sng" dirty="0">
                <a:latin typeface="+mn-lt"/>
              </a:rPr>
              <a:t>HPC cluster.</a:t>
            </a:r>
            <a:endParaRPr lang="en-GB" dirty="0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6D15C9-66F1-4CE8-97B0-75B08675E45C}"/>
              </a:ext>
            </a:extLst>
          </p:cNvPr>
          <p:cNvSpPr txBox="1"/>
          <p:nvPr/>
        </p:nvSpPr>
        <p:spPr>
          <a:xfrm>
            <a:off x="584461" y="1806022"/>
            <a:ext cx="11485619" cy="1513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latin typeface="+mn-lt"/>
              </a:rPr>
              <a:t>4.5.1 - Implementation of the </a:t>
            </a:r>
            <a:r>
              <a:rPr lang="en-US" b="1" u="sng" dirty="0">
                <a:latin typeface="+mn-lt"/>
              </a:rPr>
              <a:t>relocatable short-term forecasting system</a:t>
            </a:r>
            <a:r>
              <a:rPr lang="en-US" b="1" dirty="0">
                <a:latin typeface="+mn-lt"/>
              </a:rPr>
              <a:t> to study sites</a:t>
            </a:r>
          </a:p>
          <a:p>
            <a:pPr>
              <a:lnSpc>
                <a:spcPct val="150000"/>
              </a:lnSpc>
            </a:pPr>
            <a:endParaRPr lang="en-GB" sz="1400" b="1" dirty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+mn-lt"/>
              </a:rPr>
              <a:t>[Joel Azzopardi, Anthony Galea, Stefano </a:t>
            </a:r>
            <a:r>
              <a:rPr lang="en-GB" sz="1400" b="1" dirty="0" err="1">
                <a:latin typeface="+mn-lt"/>
              </a:rPr>
              <a:t>Querin</a:t>
            </a:r>
            <a:r>
              <a:rPr lang="en-GB" sz="1400" b="1" dirty="0">
                <a:latin typeface="+mn-lt"/>
              </a:rPr>
              <a:t>]</a:t>
            </a:r>
          </a:p>
          <a:p>
            <a:pPr>
              <a:lnSpc>
                <a:spcPct val="150000"/>
              </a:lnSpc>
            </a:pPr>
            <a:endParaRPr lang="en-GB" b="1" dirty="0">
              <a:latin typeface="+mn-lt"/>
            </a:endParaRPr>
          </a:p>
        </p:txBody>
      </p:sp>
      <p:sp>
        <p:nvSpPr>
          <p:cNvPr id="8" name="Rettangolo 8">
            <a:extLst>
              <a:ext uri="{FF2B5EF4-FFF2-40B4-BE49-F238E27FC236}">
                <a16:creationId xmlns:a16="http://schemas.microsoft.com/office/drawing/2014/main" id="{DDFAA29C-2975-42BC-897C-CB8364667CCA}"/>
              </a:ext>
            </a:extLst>
          </p:cNvPr>
          <p:cNvSpPr/>
          <p:nvPr/>
        </p:nvSpPr>
        <p:spPr>
          <a:xfrm>
            <a:off x="6478773" y="4802653"/>
            <a:ext cx="53287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dirty="0">
                <a:latin typeface="+mn-lt"/>
                <a:cs typeface="Arial" panose="020B0604020202020204" pitchFamily="34" charset="0"/>
              </a:rPr>
              <a:t>Horizontal resolution: 1/64°(~1 nm)</a:t>
            </a:r>
          </a:p>
          <a:p>
            <a:pPr lvl="0">
              <a:defRPr/>
            </a:pPr>
            <a:r>
              <a:rPr lang="en-US" dirty="0">
                <a:latin typeface="+mn-lt"/>
                <a:cs typeface="Arial" panose="020B0604020202020204" pitchFamily="34" charset="0"/>
              </a:rPr>
              <a:t>Domain size: 432×544 grid points</a:t>
            </a:r>
          </a:p>
        </p:txBody>
      </p:sp>
    </p:spTree>
    <p:extLst>
      <p:ext uri="{BB962C8B-B14F-4D97-AF65-F5344CB8AC3E}">
        <p14:creationId xmlns:p14="http://schemas.microsoft.com/office/powerpoint/2010/main" val="32594578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8B6943-CAE9-47D2-AE88-9C35F443A4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819" y="6195015"/>
            <a:ext cx="1708725" cy="833858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DC383FD-2694-4830-BD79-A934BDEC9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5544" y="52101"/>
            <a:ext cx="19050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5B5CAF8-0F08-4731-80FB-5BB6F4C5C282}"/>
              </a:ext>
            </a:extLst>
          </p:cNvPr>
          <p:cNvSpPr txBox="1"/>
          <p:nvPr/>
        </p:nvSpPr>
        <p:spPr>
          <a:xfrm>
            <a:off x="584462" y="274777"/>
            <a:ext cx="660789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latin typeface="+mj-lt"/>
              </a:rPr>
              <a:t>Sicily Channel Study Site</a:t>
            </a:r>
          </a:p>
          <a:p>
            <a:r>
              <a:rPr lang="en-GB" sz="4800" b="1" dirty="0">
                <a:solidFill>
                  <a:srgbClr val="FF0000"/>
                </a:solidFill>
                <a:latin typeface="+mj-lt"/>
              </a:rPr>
              <a:t>BGC MODEL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F0AEAA-5838-4156-B1CD-D410A0FE7D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781" y="1477926"/>
            <a:ext cx="3108950" cy="432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D5A59F-D903-4242-8E42-38AF0F79AD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247" y="1477926"/>
            <a:ext cx="3108950" cy="432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5B6D6F-989D-41B9-B619-6E0E2BE014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594" y="1477926"/>
            <a:ext cx="3108950" cy="432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E6832B-4124-4C9B-8042-1D1D2E10BB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041" y="1477926"/>
            <a:ext cx="3108950" cy="4320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A9D9B65-9DA7-4C9D-ABF3-96E569D8735F}"/>
              </a:ext>
            </a:extLst>
          </p:cNvPr>
          <p:cNvSpPr/>
          <p:nvPr/>
        </p:nvSpPr>
        <p:spPr>
          <a:xfrm>
            <a:off x="4829174" y="1178436"/>
            <a:ext cx="7430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Examples of various parameters, forecast: 8</a:t>
            </a:r>
            <a:r>
              <a:rPr lang="en-US" baseline="30000" dirty="0"/>
              <a:t>th</a:t>
            </a:r>
            <a:r>
              <a:rPr lang="en-US" dirty="0"/>
              <a:t> September 2022 at 1200</a:t>
            </a:r>
            <a:endParaRPr lang="en-MT" dirty="0"/>
          </a:p>
        </p:txBody>
      </p:sp>
    </p:spTree>
    <p:extLst>
      <p:ext uri="{BB962C8B-B14F-4D97-AF65-F5344CB8AC3E}">
        <p14:creationId xmlns:p14="http://schemas.microsoft.com/office/powerpoint/2010/main" val="7439152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8B6943-CAE9-47D2-AE88-9C35F443A4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819" y="6195015"/>
            <a:ext cx="1708725" cy="833858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DC383FD-2694-4830-BD79-A934BDEC9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5544" y="52101"/>
            <a:ext cx="19050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5B5CAF8-0F08-4731-80FB-5BB6F4C5C282}"/>
              </a:ext>
            </a:extLst>
          </p:cNvPr>
          <p:cNvSpPr txBox="1"/>
          <p:nvPr/>
        </p:nvSpPr>
        <p:spPr>
          <a:xfrm>
            <a:off x="584462" y="274777"/>
            <a:ext cx="660789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latin typeface="+mj-lt"/>
              </a:rPr>
              <a:t>Sicily Channel Study Site</a:t>
            </a:r>
          </a:p>
          <a:p>
            <a:r>
              <a:rPr lang="en-GB" sz="4800" b="1" dirty="0">
                <a:solidFill>
                  <a:srgbClr val="FF0000"/>
                </a:solidFill>
                <a:latin typeface="+mj-lt"/>
              </a:rPr>
              <a:t>BGC MODEL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2A0226-5327-4104-A5DE-958B8BDECD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254" y="1786270"/>
            <a:ext cx="2590795" cy="360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60FD97-8A97-4BD6-8B2A-FE353E7BA4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1" y="1786270"/>
            <a:ext cx="2590795" cy="360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3E2707-1301-4180-B2F7-94F2945478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68" y="1786270"/>
            <a:ext cx="2590795" cy="360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07D533-6B59-465A-9795-D3035E85C3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528" y="1726121"/>
            <a:ext cx="2590795" cy="360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833A27-9E0E-4C8F-A31D-11C7C520274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361" y="1726121"/>
            <a:ext cx="2590795" cy="3600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90F1B51-D120-45DE-B49B-EF6EBB3716D7}"/>
              </a:ext>
            </a:extLst>
          </p:cNvPr>
          <p:cNvSpPr/>
          <p:nvPr/>
        </p:nvSpPr>
        <p:spPr>
          <a:xfrm>
            <a:off x="6489727" y="1139939"/>
            <a:ext cx="52332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Examples of Sea Temperature at various depths, </a:t>
            </a:r>
          </a:p>
          <a:p>
            <a:r>
              <a:rPr lang="en-US" dirty="0"/>
              <a:t>forecast: 8</a:t>
            </a:r>
            <a:r>
              <a:rPr lang="en-US" baseline="30000" dirty="0"/>
              <a:t>th</a:t>
            </a:r>
            <a:r>
              <a:rPr lang="en-US" dirty="0"/>
              <a:t> September 2022 at 1200</a:t>
            </a:r>
            <a:endParaRPr lang="en-MT" dirty="0"/>
          </a:p>
        </p:txBody>
      </p:sp>
    </p:spTree>
    <p:extLst>
      <p:ext uri="{BB962C8B-B14F-4D97-AF65-F5344CB8AC3E}">
        <p14:creationId xmlns:p14="http://schemas.microsoft.com/office/powerpoint/2010/main" val="3785055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C86F40-2D80-4E76-BE9B-9C99EA63AE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819" y="6195015"/>
            <a:ext cx="1708725" cy="8338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661B36-CB87-4326-AEC5-1611228C676F}"/>
              </a:ext>
            </a:extLst>
          </p:cNvPr>
          <p:cNvSpPr txBox="1"/>
          <p:nvPr/>
        </p:nvSpPr>
        <p:spPr>
          <a:xfrm>
            <a:off x="584462" y="1806022"/>
            <a:ext cx="8773886" cy="1513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latin typeface="+mn-lt"/>
              </a:rPr>
              <a:t>4.4.1 - Common </a:t>
            </a:r>
            <a:r>
              <a:rPr lang="en-GB" b="1" u="sng" dirty="0">
                <a:latin typeface="+mn-lt"/>
              </a:rPr>
              <a:t>portals</a:t>
            </a:r>
            <a:r>
              <a:rPr lang="en-GB" b="1" dirty="0">
                <a:latin typeface="+mn-lt"/>
              </a:rPr>
              <a:t> for the transnational pilot sites</a:t>
            </a:r>
          </a:p>
          <a:p>
            <a:pPr>
              <a:lnSpc>
                <a:spcPct val="150000"/>
              </a:lnSpc>
            </a:pPr>
            <a:endParaRPr lang="en-GB" sz="1400" b="1" dirty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+mn-lt"/>
              </a:rPr>
              <a:t>[Nikola </a:t>
            </a:r>
            <a:r>
              <a:rPr lang="en-GB" sz="1400" b="1" dirty="0" err="1">
                <a:latin typeface="+mn-lt"/>
              </a:rPr>
              <a:t>Krlovic</a:t>
            </a:r>
            <a:r>
              <a:rPr lang="en-GB" sz="1400" b="1" dirty="0">
                <a:latin typeface="+mn-lt"/>
              </a:rPr>
              <a:t>, Audrey Zammit, Anthony Galea]</a:t>
            </a:r>
          </a:p>
          <a:p>
            <a:pPr>
              <a:lnSpc>
                <a:spcPct val="150000"/>
              </a:lnSpc>
            </a:pPr>
            <a:endParaRPr lang="en-GB" b="1" dirty="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D50E6A-6C06-42A6-985D-CF4C3A2592B8}"/>
              </a:ext>
            </a:extLst>
          </p:cNvPr>
          <p:cNvSpPr txBox="1"/>
          <p:nvPr/>
        </p:nvSpPr>
        <p:spPr>
          <a:xfrm>
            <a:off x="584462" y="274777"/>
            <a:ext cx="1062342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latin typeface="+mj-lt"/>
              </a:rPr>
              <a:t>Sicily Channel Study Site</a:t>
            </a:r>
          </a:p>
          <a:p>
            <a:r>
              <a:rPr lang="en-GB" sz="4800" b="1" dirty="0">
                <a:solidFill>
                  <a:srgbClr val="FF0000"/>
                </a:solidFill>
                <a:latin typeface="+mj-lt"/>
              </a:rPr>
              <a:t>PORTAL    </a:t>
            </a:r>
            <a:r>
              <a:rPr lang="en-GB" sz="2800" b="1" dirty="0">
                <a:solidFill>
                  <a:srgbClr val="FF0000"/>
                </a:solidFill>
                <a:latin typeface="+mj-lt"/>
              </a:rPr>
              <a:t>sharemed.ocean.mt/</a:t>
            </a:r>
            <a:r>
              <a:rPr lang="en-GB" sz="2800" b="1" dirty="0" err="1">
                <a:solidFill>
                  <a:srgbClr val="FF0000"/>
                </a:solidFill>
                <a:latin typeface="+mj-lt"/>
              </a:rPr>
              <a:t>sicilychannel</a:t>
            </a:r>
            <a:endParaRPr lang="en-GB" sz="4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8B37DA5-E145-4784-80A2-AEFE21218DAA}"/>
              </a:ext>
            </a:extLst>
          </p:cNvPr>
          <p:cNvSpPr/>
          <p:nvPr/>
        </p:nvSpPr>
        <p:spPr>
          <a:xfrm>
            <a:off x="584461" y="4102129"/>
            <a:ext cx="113168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850" indent="-450850"/>
            <a:r>
              <a:rPr lang="en-US" dirty="0">
                <a:latin typeface="+mn-lt"/>
              </a:rPr>
              <a:t>University of Malta designed and setup an </a:t>
            </a:r>
            <a:r>
              <a:rPr lang="en-US" u="sng" dirty="0">
                <a:latin typeface="+mn-lt"/>
              </a:rPr>
              <a:t>operational </a:t>
            </a:r>
            <a:r>
              <a:rPr lang="en-US" b="1" u="sng" dirty="0">
                <a:latin typeface="+mn-lt"/>
              </a:rPr>
              <a:t>portal</a:t>
            </a:r>
            <a:r>
              <a:rPr lang="en-US" u="sng" dirty="0">
                <a:latin typeface="+mn-lt"/>
              </a:rPr>
              <a:t> for the Sicilian Channel</a:t>
            </a:r>
            <a:r>
              <a:rPr lang="en-US" dirty="0">
                <a:latin typeface="+mn-lt"/>
              </a:rPr>
              <a:t>, </a:t>
            </a:r>
            <a:r>
              <a:rPr lang="en-US" u="sng" dirty="0">
                <a:latin typeface="+mn-lt"/>
              </a:rPr>
              <a:t>prepared data layers </a:t>
            </a:r>
            <a:r>
              <a:rPr lang="en-US" dirty="0">
                <a:latin typeface="+mn-lt"/>
              </a:rPr>
              <a:t>for the portal, executed innovative product delivery components on this portal.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4146224-3D74-4024-811D-2465AAC07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5544" y="52101"/>
            <a:ext cx="19050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901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10076-DC35-44D0-A58D-911CAAF2B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SHAREMED Interface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5EAB0-23BB-32B6-2DA5-D8ED576268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Purpose</a:t>
            </a:r>
          </a:p>
          <a:p>
            <a:pPr lvl="1"/>
            <a:r>
              <a:rPr lang="en-US" dirty="0"/>
              <a:t>To give real time data with respect to parameters</a:t>
            </a:r>
          </a:p>
          <a:p>
            <a:pPr lvl="1"/>
            <a:r>
              <a:rPr lang="en-US" dirty="0"/>
              <a:t>To present a space for comparative viewing of separate models applied on the Sicily Channel</a:t>
            </a:r>
          </a:p>
          <a:p>
            <a:pPr lvl="1"/>
            <a:r>
              <a:rPr lang="en-US" dirty="0"/>
              <a:t>To provide point data and measurement values from buoy measurements</a:t>
            </a:r>
          </a:p>
          <a:p>
            <a:pPr lvl="2"/>
            <a:r>
              <a:rPr lang="en-US" b="1" i="1" dirty="0"/>
              <a:t>This all contributes to the overall premise of the SHAREMED project with respect to data sharing</a:t>
            </a:r>
            <a:r>
              <a:rPr lang="en-US" b="1" dirty="0"/>
              <a:t>!</a:t>
            </a:r>
            <a:endParaRPr lang="LID4096" b="1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6E3DE7-6B83-4C62-BA1B-E4B4BD83C4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819" y="6195015"/>
            <a:ext cx="1708725" cy="833858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089273B-CE02-487E-9B09-6D215F685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5544" y="52101"/>
            <a:ext cx="19050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348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10076-DC35-44D0-A58D-911CAAF2B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SHAREMED Interface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5EAB0-23BB-32B6-2DA5-D8ED576268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Technological aspects</a:t>
            </a:r>
          </a:p>
          <a:p>
            <a:r>
              <a:rPr lang="en-US" sz="2400" dirty="0"/>
              <a:t>The website is build using the OpenLayers library for GIS development</a:t>
            </a:r>
          </a:p>
          <a:p>
            <a:pPr lvl="1"/>
            <a:r>
              <a:rPr lang="en-US" sz="2000" dirty="0"/>
              <a:t>State of the art functions and ease of modification</a:t>
            </a:r>
          </a:p>
          <a:p>
            <a:pPr lvl="1"/>
            <a:endParaRPr lang="en-US" sz="2000" dirty="0"/>
          </a:p>
          <a:p>
            <a:r>
              <a:rPr lang="en-US" sz="2400" dirty="0"/>
              <a:t>The data are generated with the server of UoM and are distributed to the interface via GeoServer – an open source server specializing in GIS data.</a:t>
            </a:r>
          </a:p>
          <a:p>
            <a:pPr lvl="1"/>
            <a:r>
              <a:rPr lang="en-US" sz="2000" dirty="0"/>
              <a:t>Allows for simple configuration, viewing and changing of </a:t>
            </a:r>
            <a:r>
              <a:rPr lang="en-US" sz="2000" dirty="0" err="1"/>
              <a:t>paratmeres</a:t>
            </a:r>
            <a:endParaRPr lang="en-US" sz="2000" dirty="0"/>
          </a:p>
          <a:p>
            <a:pPr lvl="1"/>
            <a:r>
              <a:rPr lang="en-US" sz="2000" dirty="0"/>
              <a:t>Has automation as one of its core functions</a:t>
            </a:r>
            <a:endParaRPr lang="LID4096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260414-5C21-4A7D-B974-0E1C1CEC10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819" y="6195015"/>
            <a:ext cx="1708725" cy="833858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67B55B0-8A5F-4019-93BB-4B828B771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5544" y="52101"/>
            <a:ext cx="19050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108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10076-DC35-44D0-A58D-911CAAF2B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SHAREMED Interface</a:t>
            </a:r>
            <a:endParaRPr lang="LID4096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8DEAB06-FFBB-EEA9-97B0-5C16AA0824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150" y="2458244"/>
            <a:ext cx="5981700" cy="3086100"/>
          </a:xfr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42340B14-4CD0-2C7C-B62F-9BEDB6AC3023}"/>
              </a:ext>
            </a:extLst>
          </p:cNvPr>
          <p:cNvSpPr/>
          <p:nvPr/>
        </p:nvSpPr>
        <p:spPr>
          <a:xfrm rot="13770285">
            <a:off x="5855514" y="469810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CC7A0B86-AED4-4E50-CE74-8689621228AB}"/>
              </a:ext>
            </a:extLst>
          </p:cNvPr>
          <p:cNvSpPr/>
          <p:nvPr/>
        </p:nvSpPr>
        <p:spPr>
          <a:xfrm rot="13770285">
            <a:off x="5739465" y="554020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C670FDEF-1E3A-09F6-B7F1-35D398C3DB6D}"/>
              </a:ext>
            </a:extLst>
          </p:cNvPr>
          <p:cNvSpPr/>
          <p:nvPr/>
        </p:nvSpPr>
        <p:spPr>
          <a:xfrm rot="4169666">
            <a:off x="6241419" y="246430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2E6B4F-CC1D-9F30-7999-63E37AD0FD6A}"/>
              </a:ext>
            </a:extLst>
          </p:cNvPr>
          <p:cNvSpPr txBox="1"/>
          <p:nvPr/>
        </p:nvSpPr>
        <p:spPr>
          <a:xfrm>
            <a:off x="9086850" y="2088912"/>
            <a:ext cx="1096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is us!</a:t>
            </a:r>
            <a:endParaRPr lang="LID4096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7CF592-9F07-FF9B-701C-D37D16A69D1F}"/>
              </a:ext>
            </a:extLst>
          </p:cNvPr>
          <p:cNvSpPr txBox="1"/>
          <p:nvPr/>
        </p:nvSpPr>
        <p:spPr>
          <a:xfrm>
            <a:off x="1706286" y="4755753"/>
            <a:ext cx="13988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This is you!</a:t>
            </a:r>
            <a:endParaRPr lang="LID4096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20F67F5-5935-FF10-705D-BEE082F6FDF4}"/>
              </a:ext>
            </a:extLst>
          </p:cNvPr>
          <p:cNvCxnSpPr>
            <a:cxnSpLocks/>
          </p:cNvCxnSpPr>
          <p:nvPr/>
        </p:nvCxnSpPr>
        <p:spPr>
          <a:xfrm flipV="1">
            <a:off x="2801923" y="4411042"/>
            <a:ext cx="303227" cy="3447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81F87F1-9668-0832-13B4-7217B893C268}"/>
              </a:ext>
            </a:extLst>
          </p:cNvPr>
          <p:cNvCxnSpPr>
            <a:cxnSpLocks/>
          </p:cNvCxnSpPr>
          <p:nvPr/>
        </p:nvCxnSpPr>
        <p:spPr>
          <a:xfrm flipH="1">
            <a:off x="8842172" y="2452467"/>
            <a:ext cx="244678" cy="3004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2C2E99E-2463-5EF8-0C11-4F6BB20FCCC3}"/>
              </a:ext>
            </a:extLst>
          </p:cNvPr>
          <p:cNvSpPr txBox="1"/>
          <p:nvPr/>
        </p:nvSpPr>
        <p:spPr>
          <a:xfrm>
            <a:off x="0" y="6611779"/>
            <a:ext cx="39837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Source : https://miro.medium.com/max/628/0*mdVRJBXH_ihVsfiV.jpg</a:t>
            </a:r>
            <a:endParaRPr lang="LID4096" sz="10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75E64-4EED-4C7D-BF43-6531ECEAE0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819" y="6195015"/>
            <a:ext cx="1708725" cy="833858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4A0E1858-B3D6-4431-9348-420E8C29D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5544" y="52101"/>
            <a:ext cx="19050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914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10076-DC35-44D0-A58D-911CAAF2B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Compare?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5EAB0-23BB-32B6-2DA5-D8ED57626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600201"/>
            <a:ext cx="11488616" cy="3917032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Models differ based on their parameters and purpose of applications</a:t>
            </a:r>
          </a:p>
          <a:p>
            <a:endParaRPr lang="en-US" sz="2400" dirty="0"/>
          </a:p>
          <a:p>
            <a:pPr lvl="1"/>
            <a:r>
              <a:rPr lang="en-US" sz="2000" dirty="0"/>
              <a:t>In the case of SHAREMED, they differ in geographical boundaries and resolutions as well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Different models expect different viewers, and that is why we share what we can.</a:t>
            </a:r>
          </a:p>
          <a:p>
            <a:pPr marL="457200" lvl="1" indent="0">
              <a:buNone/>
            </a:pP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8786FA-DA5B-3628-850C-6F5A18585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162975"/>
            <a:ext cx="4404221" cy="26950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667B03-4630-F50A-9621-E5D11BB03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220" y="4162975"/>
            <a:ext cx="3766657" cy="26950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F08BDC-CFBD-CA2D-650D-10A730242B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0877" y="4162974"/>
            <a:ext cx="4021123" cy="26950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9F8C7D-C60E-4AB5-868A-7DC2AC1E1C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819" y="6195015"/>
            <a:ext cx="1708725" cy="833858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66578B31-F067-43AA-949A-B585E43E5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5544" y="52101"/>
            <a:ext cx="19050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439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10076-DC35-44D0-A58D-911CAAF2B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was built with the user in mind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5EAB0-23BB-32B6-2DA5-D8ED576268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Everything, from the beginning to the end, was built using IT management principles of requirements engineering, where the user was put in the focus of the product.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5FCC041-33CA-B39A-7E85-75DA9DD88C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85975" y="2816225"/>
            <a:ext cx="8020050" cy="36766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30AF61-7864-7326-E5DC-25BB0CA241B9}"/>
              </a:ext>
            </a:extLst>
          </p:cNvPr>
          <p:cNvSpPr txBox="1"/>
          <p:nvPr/>
        </p:nvSpPr>
        <p:spPr>
          <a:xfrm>
            <a:off x="0" y="6611779"/>
            <a:ext cx="56172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Source : https://www.microtool.de/wp-content/uploads/2020/06/requirements-management-en.svg</a:t>
            </a:r>
            <a:endParaRPr lang="LID4096" sz="10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973C8-C5A4-482F-B210-C70CD122B7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819" y="6195015"/>
            <a:ext cx="1708725" cy="83385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9F8DFFC-364A-454B-B660-33C6E4FB1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5544" y="52101"/>
            <a:ext cx="19050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743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10076-DC35-44D0-A58D-911CAAF2B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an iterative process…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5EAB0-23BB-32B6-2DA5-D8ED57626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396" y="1385613"/>
            <a:ext cx="11549575" cy="3917032"/>
          </a:xfrm>
        </p:spPr>
        <p:txBody>
          <a:bodyPr/>
          <a:lstStyle/>
          <a:p>
            <a:pPr marL="457200" lvl="1" indent="0">
              <a:buNone/>
            </a:pPr>
            <a:r>
              <a:rPr lang="en-US" dirty="0"/>
              <a:t>We ask the audience to take a look at our interface, ignore the current issues, and ask yourself the questions with the principle of requirements engineering </a:t>
            </a:r>
            <a:br>
              <a:rPr lang="en-US" dirty="0"/>
            </a:br>
            <a:br>
              <a:rPr lang="en-US" dirty="0">
                <a:hlinkClick r:id="rId2"/>
              </a:rPr>
            </a:br>
            <a:r>
              <a:rPr lang="en-US" dirty="0">
                <a:hlinkClick r:id="rId2"/>
              </a:rPr>
              <a:t>https://sharemed.ocean.mt/sicilychannel/</a:t>
            </a:r>
            <a:br>
              <a:rPr lang="en-US" dirty="0"/>
            </a:br>
            <a:endParaRPr lang="en-US" dirty="0"/>
          </a:p>
          <a:p>
            <a:pPr lvl="1"/>
            <a:r>
              <a:rPr lang="en-US" b="1" dirty="0"/>
              <a:t>The story</a:t>
            </a:r>
            <a:r>
              <a:rPr lang="en-US" dirty="0"/>
              <a:t> (above), is </a:t>
            </a:r>
            <a:br>
              <a:rPr lang="en-US" dirty="0"/>
            </a:br>
            <a:r>
              <a:rPr lang="en-US" dirty="0"/>
              <a:t>the user’s requirement</a:t>
            </a:r>
          </a:p>
          <a:p>
            <a:pPr lvl="1"/>
            <a:r>
              <a:rPr lang="en-US" b="1" dirty="0"/>
              <a:t>The AC </a:t>
            </a:r>
            <a:r>
              <a:rPr lang="en-US" dirty="0"/>
              <a:t>(below) is how</a:t>
            </a:r>
            <a:br>
              <a:rPr lang="en-US" dirty="0"/>
            </a:br>
            <a:r>
              <a:rPr lang="en-US" dirty="0"/>
              <a:t>this requirement is finally</a:t>
            </a:r>
            <a:br>
              <a:rPr lang="en-US" dirty="0"/>
            </a:br>
            <a:r>
              <a:rPr lang="en-US" dirty="0"/>
              <a:t>completed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13597F-9A39-C5E4-FB17-9567F3BE95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790" y="3308028"/>
            <a:ext cx="5061129" cy="26491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8C82A9-F81C-B2CC-17AC-AEBB55BC1635}"/>
              </a:ext>
            </a:extLst>
          </p:cNvPr>
          <p:cNvSpPr txBox="1"/>
          <p:nvPr/>
        </p:nvSpPr>
        <p:spPr>
          <a:xfrm>
            <a:off x="0" y="6611779"/>
            <a:ext cx="46570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Source : https://www.productplan.com/uploads/2019/01/user-story-1024x536.png</a:t>
            </a:r>
            <a:endParaRPr lang="LID4096" sz="10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B74248-1370-432E-9C48-B9F310192B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819" y="6195015"/>
            <a:ext cx="1708725" cy="833858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51B28902-5316-49F7-A3CB-2EA0F226B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5544" y="52101"/>
            <a:ext cx="19050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240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C86F40-2D80-4E76-BE9B-9C99EA63AE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819" y="6195015"/>
            <a:ext cx="1708725" cy="8338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D50E6A-6C06-42A6-985D-CF4C3A2592B8}"/>
              </a:ext>
            </a:extLst>
          </p:cNvPr>
          <p:cNvSpPr txBox="1"/>
          <p:nvPr/>
        </p:nvSpPr>
        <p:spPr>
          <a:xfrm>
            <a:off x="584462" y="274777"/>
            <a:ext cx="11596444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latin typeface="+mj-lt"/>
              </a:rPr>
              <a:t>Sicily Channel Study Site</a:t>
            </a:r>
          </a:p>
          <a:p>
            <a:r>
              <a:rPr lang="en-GB" sz="4800" b="1" dirty="0">
                <a:solidFill>
                  <a:srgbClr val="FF0000"/>
                </a:solidFill>
                <a:latin typeface="+mj-lt"/>
              </a:rPr>
              <a:t>PORTAL   </a:t>
            </a:r>
            <a:r>
              <a:rPr lang="en-GB" sz="3200" b="1" dirty="0">
                <a:solidFill>
                  <a:srgbClr val="FF0000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sharemed.ocean.mt/</a:t>
            </a:r>
            <a:r>
              <a:rPr lang="en-GB" sz="3200" b="1" dirty="0" err="1">
                <a:solidFill>
                  <a:srgbClr val="FF0000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sicilychannel</a:t>
            </a:r>
            <a:br>
              <a:rPr lang="en-GB" sz="4800" b="1" dirty="0">
                <a:solidFill>
                  <a:srgbClr val="FF0000"/>
                </a:solidFill>
                <a:latin typeface="+mj-lt"/>
              </a:rPr>
            </a:br>
            <a:endParaRPr lang="en-GB" sz="48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8D7704-1928-406C-B034-7D99ED25EA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713" b="5582"/>
          <a:stretch/>
        </p:blipFill>
        <p:spPr>
          <a:xfrm>
            <a:off x="0" y="1982972"/>
            <a:ext cx="7014305" cy="35819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3390AD-1D66-4F9E-956A-DF8918EB2E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7301" y="1982972"/>
            <a:ext cx="4904699" cy="35819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325CF8-FB8D-4091-AA89-AF898E788C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2684" y="2291389"/>
            <a:ext cx="4353931" cy="2965082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3C9F8A74-1E9E-433D-AC1D-D9538FC13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5544" y="52101"/>
            <a:ext cx="19050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52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_med">
  <a:themeElements>
    <a:clrScheme name="Thème Office 13">
      <a:dk1>
        <a:srgbClr val="808080"/>
      </a:dk1>
      <a:lt1>
        <a:srgbClr val="FFFFFF"/>
      </a:lt1>
      <a:dk2>
        <a:srgbClr val="008BD2"/>
      </a:dk2>
      <a:lt2>
        <a:srgbClr val="808080"/>
      </a:lt2>
      <a:accent1>
        <a:srgbClr val="008BD2"/>
      </a:accent1>
      <a:accent2>
        <a:srgbClr val="FFDD00"/>
      </a:accent2>
      <a:accent3>
        <a:srgbClr val="FFFFFF"/>
      </a:accent3>
      <a:accent4>
        <a:srgbClr val="6C6C6C"/>
      </a:accent4>
      <a:accent5>
        <a:srgbClr val="AAC4E5"/>
      </a:accent5>
      <a:accent6>
        <a:srgbClr val="E7C800"/>
      </a:accent6>
      <a:hlink>
        <a:srgbClr val="C0A686"/>
      </a:hlink>
      <a:folHlink>
        <a:srgbClr val="164194"/>
      </a:folHlink>
    </a:clrScheme>
    <a:fontScheme name="Personnalisé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13">
        <a:dk1>
          <a:srgbClr val="808080"/>
        </a:dk1>
        <a:lt1>
          <a:srgbClr val="FFFFFF"/>
        </a:lt1>
        <a:dk2>
          <a:srgbClr val="008BD2"/>
        </a:dk2>
        <a:lt2>
          <a:srgbClr val="808080"/>
        </a:lt2>
        <a:accent1>
          <a:srgbClr val="008BD2"/>
        </a:accent1>
        <a:accent2>
          <a:srgbClr val="FFDD00"/>
        </a:accent2>
        <a:accent3>
          <a:srgbClr val="FFFFFF"/>
        </a:accent3>
        <a:accent4>
          <a:srgbClr val="6C6C6C"/>
        </a:accent4>
        <a:accent5>
          <a:srgbClr val="AAC4E5"/>
        </a:accent5>
        <a:accent6>
          <a:srgbClr val="E7C800"/>
        </a:accent6>
        <a:hlink>
          <a:srgbClr val="C0A686"/>
        </a:hlink>
        <a:folHlink>
          <a:srgbClr val="1641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EA879D0FEF5A41A852CEA219319E89" ma:contentTypeVersion="12" ma:contentTypeDescription="Crée un document." ma:contentTypeScope="" ma:versionID="4b888b5e2bbe062d823e4a34b85afef3">
  <xsd:schema xmlns:xsd="http://www.w3.org/2001/XMLSchema" xmlns:xs="http://www.w3.org/2001/XMLSchema" xmlns:p="http://schemas.microsoft.com/office/2006/metadata/properties" xmlns:ns3="9d639b8c-9c60-492d-b881-932a77f9469c" xmlns:ns4="8eda9d6d-5515-41ef-a97e-7d7d43553a94" targetNamespace="http://schemas.microsoft.com/office/2006/metadata/properties" ma:root="true" ma:fieldsID="dd1739a7d0bfa44e37b16668e2a159f4" ns3:_="" ns4:_="">
    <xsd:import namespace="9d639b8c-9c60-492d-b881-932a77f9469c"/>
    <xsd:import namespace="8eda9d6d-5515-41ef-a97e-7d7d43553a94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639b8c-9c60-492d-b881-932a77f9469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da9d6d-5515-41ef-a97e-7d7d43553a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18F72FA-8D41-4B80-AC52-4D083EF7FA24}">
  <ds:schemaRefs>
    <ds:schemaRef ds:uri="8eda9d6d-5515-41ef-a97e-7d7d43553a94"/>
    <ds:schemaRef ds:uri="9d639b8c-9c60-492d-b881-932a77f9469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4B7EDD1-9C62-4638-BD4C-DA204F22CADB}">
  <ds:schemaRefs>
    <ds:schemaRef ds:uri="http://purl.org/dc/terms/"/>
    <ds:schemaRef ds:uri="8eda9d6d-5515-41ef-a97e-7d7d43553a94"/>
    <ds:schemaRef ds:uri="http://www.w3.org/XML/1998/namespace"/>
    <ds:schemaRef ds:uri="http://schemas.microsoft.com/office/2006/documentManagement/types"/>
    <ds:schemaRef ds:uri="9d639b8c-9c60-492d-b881-932a77f9469c"/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3766451B-0C05-4C57-9DFB-E059C602E1C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5082</TotalTime>
  <Words>742</Words>
  <Application>Microsoft Office PowerPoint</Application>
  <PresentationFormat>Widescreen</PresentationFormat>
  <Paragraphs>84</Paragraphs>
  <Slides>16</Slides>
  <Notes>1</Notes>
  <HiddenSlides>1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Montserrat Hairline</vt:lpstr>
      <vt:lpstr>Verdana</vt:lpstr>
      <vt:lpstr>blank_med</vt:lpstr>
      <vt:lpstr>Acrobat Document</vt:lpstr>
      <vt:lpstr>PowerPoint Presentation</vt:lpstr>
      <vt:lpstr>PowerPoint Presentation</vt:lpstr>
      <vt:lpstr>The SHAREMED Interface</vt:lpstr>
      <vt:lpstr>The SHAREMED Interface</vt:lpstr>
      <vt:lpstr>The SHAREMED Interface</vt:lpstr>
      <vt:lpstr>Why Compare?</vt:lpstr>
      <vt:lpstr>This was built with the user in mind</vt:lpstr>
      <vt:lpstr>This is an iterative process…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CR PACA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Power Point Sous-titre</dc:title>
  <dc:creator>Mélanie PHAN</dc:creator>
  <cp:lastModifiedBy>MST AudioVisual Ltd.</cp:lastModifiedBy>
  <cp:revision>138</cp:revision>
  <cp:lastPrinted>2020-09-18T13:18:21Z</cp:lastPrinted>
  <dcterms:created xsi:type="dcterms:W3CDTF">2012-02-17T13:58:30Z</dcterms:created>
  <dcterms:modified xsi:type="dcterms:W3CDTF">2022-09-13T09:31:02Z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0x010100C1EA879D0FEF5A41A852CEA219319E89</vt:lpwstr>
  </property>
</Properties>
</file>